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732" r:id="rId2"/>
    <p:sldMasterId id="2147483735" r:id="rId3"/>
  </p:sldMasterIdLst>
  <p:notesMasterIdLst>
    <p:notesMasterId r:id="rId18"/>
  </p:notesMasterIdLst>
  <p:handoutMasterIdLst>
    <p:handoutMasterId r:id="rId19"/>
  </p:handoutMasterIdLst>
  <p:sldIdLst>
    <p:sldId id="283" r:id="rId4"/>
    <p:sldId id="25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86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FEB4"/>
    <a:srgbClr val="719F1D"/>
    <a:srgbClr val="C4FE9C"/>
    <a:srgbClr val="DAFEC2"/>
    <a:srgbClr val="60B018"/>
    <a:srgbClr val="8B5825"/>
    <a:srgbClr val="A64E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33" autoAdjust="0"/>
    <p:restoredTop sz="94660"/>
  </p:normalViewPr>
  <p:slideViewPr>
    <p:cSldViewPr>
      <p:cViewPr varScale="1">
        <p:scale>
          <a:sx n="76" d="100"/>
          <a:sy n="76" d="100"/>
        </p:scale>
        <p:origin x="90" y="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8" d="100"/>
          <a:sy n="58" d="100"/>
        </p:scale>
        <p:origin x="2790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12BC5-697F-4AD6-A6ED-13259B29EF34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949F1-37EB-4BEE-B0AD-CB3390CB3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032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35A38-68A7-4133-8C22-F8610ABCE063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74966-7D49-4521-882F-70C981C6D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5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lide fo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276587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3249828" y="0"/>
            <a:ext cx="48006" cy="68580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1" y="594359"/>
            <a:ext cx="2794707" cy="19202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>
                <a:solidFill>
                  <a:srgbClr val="FFFFFF"/>
                </a:solidFill>
                <a:latin typeface="Agency FB" panose="020B0503020202020204" pitchFamily="34" charset="0"/>
              </a:defRPr>
            </a:lvl1pPr>
          </a:lstStyle>
          <a:p>
            <a:r>
              <a:rPr lang="en-US" dirty="0" smtClean="0"/>
              <a:t>Chapter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31878" y="838200"/>
            <a:ext cx="5283522" cy="57912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>
              <a:buFont typeface="Wingdings" panose="05000000000000000000" pitchFamily="2" charset="2"/>
              <a:buChar char="ü"/>
              <a:defRPr sz="2200"/>
            </a:lvl1pPr>
            <a:lvl2pPr marL="384048" indent="-182880">
              <a:buFont typeface="Wingdings" panose="05000000000000000000" pitchFamily="2" charset="2"/>
              <a:buChar char="Ø"/>
              <a:defRPr/>
            </a:lvl2pPr>
            <a:lvl3pPr marL="566928" indent="-182880">
              <a:buFont typeface="Wingdings" panose="05000000000000000000" pitchFamily="2" charset="2"/>
              <a:buChar char="§"/>
              <a:defRPr sz="1800"/>
            </a:lvl3pPr>
          </a:lstStyle>
          <a:p>
            <a:pPr lvl="0"/>
            <a:r>
              <a:rPr lang="en-US" dirty="0" smtClean="0"/>
              <a:t>Outlines</a:t>
            </a:r>
          </a:p>
          <a:p>
            <a:pPr lvl="2"/>
            <a:r>
              <a:rPr lang="en-US" dirty="0" smtClean="0"/>
              <a:t>Subtopic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8600" y="4876800"/>
            <a:ext cx="2400300" cy="1428404"/>
          </a:xfrm>
          <a:prstGeom prst="rect">
            <a:avLst/>
          </a:prstGeom>
        </p:spPr>
        <p:txBody>
          <a:bodyPr lIns="91440" rIns="91440">
            <a:normAutofit/>
          </a:bodyPr>
          <a:lstStyle>
            <a:lvl1pPr marL="0" indent="0">
              <a:buNone/>
              <a:defRPr sz="1300" baseline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Authors Info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5543209" y="279742"/>
            <a:ext cx="1390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gency FB" panose="020B0503020202020204" pitchFamily="34" charset="0"/>
              </a:rPr>
              <a:t>Outlines</a:t>
            </a:r>
            <a:endParaRPr lang="en-US" sz="32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641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6591571"/>
            <a:ext cx="9144001" cy="27709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2193326" y="597243"/>
            <a:ext cx="4740874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88900" dist="38100" dir="5400000" sx="101000" sy="101000" algn="t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>
            <a:lvl1pPr>
              <a:defRPr sz="3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97630"/>
            <a:ext cx="8305800" cy="261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baseline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Management Information System (MIS) – by Dr. Rahman Ali &amp; </a:t>
            </a:r>
            <a:r>
              <a:rPr lang="en-US" dirty="0" err="1" smtClean="0"/>
              <a:t>Asmat</a:t>
            </a:r>
            <a:r>
              <a:rPr lang="en-US" dirty="0" smtClean="0"/>
              <a:t> Ali</a:t>
            </a:r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" y="865496"/>
            <a:ext cx="8880144" cy="561150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342900">
              <a:spcBef>
                <a:spcPts val="600"/>
              </a:spcBef>
              <a:spcAft>
                <a:spcPts val="900"/>
              </a:spcAft>
              <a:buClr>
                <a:schemeClr val="tx1">
                  <a:lumMod val="50000"/>
                  <a:lumOff val="50000"/>
                </a:schemeClr>
              </a:buClr>
              <a:buSzPct val="82000"/>
              <a:buFont typeface="Wingdings" panose="05000000000000000000" pitchFamily="2" charset="2"/>
              <a:buChar char="Ø"/>
              <a:defRPr sz="2200" b="1">
                <a:solidFill>
                  <a:schemeClr val="tx1"/>
                </a:solidFill>
                <a:latin typeface="Andalus" panose="02020603050405020304" pitchFamily="18" charset="-78"/>
                <a:ea typeface="Arial Unicode MS" panose="020B0604020202020204" pitchFamily="34" charset="-128"/>
                <a:cs typeface="Andalus" panose="02020603050405020304" pitchFamily="18" charset="-78"/>
              </a:defRPr>
            </a:lvl1pPr>
            <a:lvl2pPr marL="384048" indent="-182880">
              <a:buSzPct val="130000"/>
              <a:buFont typeface="Arial" panose="020B0604020202020204" pitchFamily="34" charset="0"/>
              <a:buChar char="•"/>
              <a:defRPr sz="2000"/>
            </a:lvl2pPr>
            <a:lvl3pPr marL="566928" indent="-182880">
              <a:buSzPct val="130000"/>
              <a:buFont typeface="Arial" panose="020B0604020202020204" pitchFamily="34" charset="0"/>
              <a:buChar char="•"/>
              <a:defRPr sz="2000"/>
            </a:lvl3pPr>
            <a:lvl4pPr marL="749808" indent="-182880">
              <a:buClr>
                <a:srgbClr val="00B0F0"/>
              </a:buClr>
              <a:buFont typeface="Wingdings" panose="05000000000000000000" pitchFamily="2" charset="2"/>
              <a:buChar char="§"/>
              <a:defRPr sz="1800"/>
            </a:lvl4pPr>
            <a:lvl5pPr marL="932688" indent="-182880">
              <a:buClr>
                <a:srgbClr val="00B0F0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Topic</a:t>
            </a:r>
          </a:p>
          <a:p>
            <a:pPr lvl="2"/>
            <a:r>
              <a:rPr lang="en-US" dirty="0" smtClean="0"/>
              <a:t>Sub-topic</a:t>
            </a:r>
          </a:p>
          <a:p>
            <a:pPr lvl="3"/>
            <a:r>
              <a:rPr lang="en-US" dirty="0" smtClean="0"/>
              <a:t>Subtopic</a:t>
            </a:r>
          </a:p>
          <a:p>
            <a:pPr lvl="4"/>
            <a:r>
              <a:rPr lang="en-US" dirty="0" smtClean="0"/>
              <a:t>subtopic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6743"/>
            <a:ext cx="379709" cy="271919"/>
          </a:xfrm>
          <a:prstGeom prst="rect">
            <a:avLst/>
          </a:prstGeom>
          <a:gradFill flip="none" rotWithShape="1">
            <a:gsLst>
              <a:gs pos="0">
                <a:srgbClr val="026AD4">
                  <a:shade val="30000"/>
                  <a:satMod val="115000"/>
                </a:srgbClr>
              </a:gs>
              <a:gs pos="50000">
                <a:srgbClr val="026AD4">
                  <a:shade val="67500"/>
                  <a:satMod val="115000"/>
                </a:srgbClr>
              </a:gs>
              <a:gs pos="100000">
                <a:srgbClr val="026AD4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611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1" y="209952"/>
            <a:ext cx="9142857" cy="643809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 rot="10800000">
            <a:off x="1" y="6591571"/>
            <a:ext cx="9144001" cy="27709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 userDrawn="1"/>
        </p:nvSpPr>
        <p:spPr>
          <a:xfrm>
            <a:off x="2090" y="0"/>
            <a:ext cx="9144001" cy="27709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9148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 txBox="1"/>
          <p:nvPr userDrawn="1"/>
        </p:nvSpPr>
        <p:spPr>
          <a:xfrm>
            <a:off x="1143000" y="2508239"/>
            <a:ext cx="6781800" cy="23329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Clr>
                <a:srgbClr val="000000">
                  <a:lumMod val="50000"/>
                  <a:lumOff val="50000"/>
                </a:srgbClr>
              </a:buClr>
              <a:buSzPct val="82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  <a:latin typeface="Andalus" panose="02020603050405020304" pitchFamily="18" charset="-78"/>
                <a:ea typeface="Arial Unicode MS" panose="020B0604020202020204" pitchFamily="34" charset="-128"/>
                <a:cs typeface="Andalus" panose="02020603050405020304" pitchFamily="18" charset="-78"/>
              </a:rPr>
              <a:t>Thanks!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Clr>
                <a:srgbClr val="000000">
                  <a:lumMod val="50000"/>
                  <a:lumOff val="50000"/>
                </a:srgbClr>
              </a:buClr>
              <a:buSzPct val="82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  <a:latin typeface="Andalus" panose="02020603050405020304" pitchFamily="18" charset="-78"/>
                <a:ea typeface="Arial Unicode MS" panose="020B0604020202020204" pitchFamily="34" charset="-128"/>
                <a:cs typeface="Andalus" panose="02020603050405020304" pitchFamily="18" charset="-78"/>
              </a:rPr>
              <a:t>Any Questions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900"/>
              </a:spcAft>
              <a:buClr>
                <a:srgbClr val="000000">
                  <a:lumMod val="50000"/>
                  <a:lumOff val="50000"/>
                </a:srgbClr>
              </a:buClr>
              <a:buSzPct val="82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DA2"/>
                </a:solidFill>
                <a:effectLst/>
                <a:uLnTx/>
                <a:uFillTx/>
                <a:latin typeface="Andalus" panose="02020603050405020304" pitchFamily="18" charset="-78"/>
                <a:ea typeface="Arial Unicode MS" panose="020B0604020202020204" pitchFamily="34" charset="-128"/>
                <a:cs typeface="Andalus" panose="02020603050405020304" pitchFamily="18" charset="-78"/>
              </a:rPr>
              <a:t>?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5632440"/>
            <a:ext cx="9144001" cy="1229862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" y="-4302"/>
            <a:ext cx="9144001" cy="1369541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6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" y="1219200"/>
            <a:ext cx="8880144" cy="44958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342900">
              <a:spcBef>
                <a:spcPts val="600"/>
              </a:spcBef>
              <a:spcAft>
                <a:spcPts val="900"/>
              </a:spcAft>
              <a:buClr>
                <a:srgbClr val="00B0F0"/>
              </a:buClr>
              <a:buSzPct val="99000"/>
              <a:buFont typeface="Wingdings" panose="05000000000000000000" pitchFamily="2" charset="2"/>
              <a:buChar char="§"/>
              <a:defRPr sz="2200" b="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defRPr>
            </a:lvl1pPr>
            <a:lvl2pPr marL="384048" indent="-182880">
              <a:buSzPct val="130000"/>
              <a:buFont typeface="Arial" panose="020B0604020202020204" pitchFamily="34" charset="0"/>
              <a:buChar char="•"/>
              <a:defRPr sz="2000"/>
            </a:lvl2pPr>
            <a:lvl3pPr marL="566928" indent="-182880">
              <a:buSzPct val="130000"/>
              <a:buFont typeface="Arial" panose="020B0604020202020204" pitchFamily="34" charset="0"/>
              <a:buChar char="•"/>
              <a:defRPr sz="2000"/>
            </a:lvl3pPr>
            <a:lvl4pPr marL="749808" indent="-182880">
              <a:buClr>
                <a:srgbClr val="00B0F0"/>
              </a:buClr>
              <a:buFont typeface="Wingdings" panose="05000000000000000000" pitchFamily="2" charset="2"/>
              <a:buChar char="§"/>
              <a:defRPr sz="1800"/>
            </a:lvl4pPr>
            <a:lvl5pPr marL="932688" indent="-182880">
              <a:buClr>
                <a:srgbClr val="00B0F0"/>
              </a:buClr>
              <a:buFont typeface="Wingdings" panose="05000000000000000000" pitchFamily="2" charset="2"/>
              <a:buChar char="§"/>
              <a:defRPr sz="1800"/>
            </a:lvl5pPr>
          </a:lstStyle>
          <a:p>
            <a:pPr lvl="0"/>
            <a:r>
              <a:rPr lang="en-US" dirty="0" smtClean="0"/>
              <a:t>Click to add text</a:t>
            </a:r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0" y="0"/>
            <a:ext cx="9144000" cy="86549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b="1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5" name="Title Placeholder 1"/>
          <p:cNvSpPr txBox="1">
            <a:spLocks/>
          </p:cNvSpPr>
          <p:nvPr userDrawn="1"/>
        </p:nvSpPr>
        <p:spPr>
          <a:xfrm rot="10800000">
            <a:off x="0" y="5992504"/>
            <a:ext cx="9144000" cy="865496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b="1" kern="1200" spc="-5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3505200" y="1918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References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248093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812326" y="609600"/>
            <a:ext cx="5579074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88900" dist="38100" dir="5400000" sx="101000" sy="101000" algn="t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0" y="0"/>
            <a:ext cx="9144000" cy="64008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b="1" kern="1200" spc="-50" baseline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 userDrawn="1"/>
        </p:nvSpPr>
        <p:spPr>
          <a:xfrm>
            <a:off x="193344" y="865496"/>
            <a:ext cx="8763000" cy="556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Click to add text</a:t>
            </a:r>
          </a:p>
          <a:p>
            <a:pPr lvl="2"/>
            <a:r>
              <a:rPr lang="en-US" dirty="0" smtClean="0"/>
              <a:t>Topic</a:t>
            </a:r>
          </a:p>
          <a:p>
            <a:pPr lvl="3"/>
            <a:r>
              <a:rPr lang="en-US" dirty="0" smtClean="0"/>
              <a:t>Subtopic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" y="6591571"/>
            <a:ext cx="9144001" cy="27709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04686"/>
            <a:ext cx="8305800" cy="261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baseline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Management Information System (MIS) – by Dr. Rahman Ali &amp; </a:t>
            </a:r>
            <a:r>
              <a:rPr lang="en-US" dirty="0" err="1" smtClean="0"/>
              <a:t>Asmat</a:t>
            </a:r>
            <a:r>
              <a:rPr lang="en-US" dirty="0" smtClean="0"/>
              <a:t> Ali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6743"/>
            <a:ext cx="379709" cy="269388"/>
          </a:xfrm>
          <a:prstGeom prst="rect">
            <a:avLst/>
          </a:prstGeom>
          <a:gradFill flip="none" rotWithShape="1">
            <a:gsLst>
              <a:gs pos="0">
                <a:srgbClr val="026AD4">
                  <a:shade val="30000"/>
                  <a:satMod val="115000"/>
                </a:srgbClr>
              </a:gs>
              <a:gs pos="50000">
                <a:srgbClr val="026AD4">
                  <a:shade val="67500"/>
                  <a:satMod val="115000"/>
                </a:srgbClr>
              </a:gs>
              <a:gs pos="100000">
                <a:srgbClr val="026AD4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428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4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3600" b="1" kern="1200" spc="-50" baseline="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722D5-09A0-4336-890E-E0F066D69F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EE8CE-2593-46E6-B9F1-1E05466F3B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675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812326" y="609600"/>
            <a:ext cx="5579074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88900" dist="38100" dir="5400000" sx="101000" sy="101000" algn="t" rotWithShape="0">
              <a:schemeClr val="accent1">
                <a:lumMod val="60000"/>
                <a:lumOff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0" y="0"/>
            <a:ext cx="9144000" cy="64008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1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1">
                  <a:lumMod val="40000"/>
                  <a:lumOff val="60000"/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400" b="1" kern="1200" spc="-50" baseline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BD582C">
                    <a:lumMod val="75000"/>
                  </a:srgbClr>
                </a:solidFill>
              </a:rPr>
              <a:t>Click to edit Master title style</a:t>
            </a:r>
            <a:endParaRPr lang="en-US" dirty="0">
              <a:solidFill>
                <a:srgbClr val="BD582C">
                  <a:lumMod val="75000"/>
                </a:srgbClr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 userDrawn="1"/>
        </p:nvSpPr>
        <p:spPr>
          <a:xfrm>
            <a:off x="193344" y="865496"/>
            <a:ext cx="8763000" cy="556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E48312"/>
              </a:buClr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Click to add text</a:t>
            </a:r>
          </a:p>
          <a:p>
            <a:pPr lvl="2">
              <a:buClr>
                <a:srgbClr val="E48312"/>
              </a:buClr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Topic</a:t>
            </a:r>
          </a:p>
          <a:p>
            <a:pPr lvl="3">
              <a:buClr>
                <a:srgbClr val="E48312"/>
              </a:buClr>
            </a:pPr>
            <a:r>
              <a:rPr lang="en-US" dirty="0" smtClean="0">
                <a:solidFill>
                  <a:srgbClr val="000000">
                    <a:lumMod val="75000"/>
                    <a:lumOff val="25000"/>
                  </a:srgbClr>
                </a:solidFill>
              </a:rPr>
              <a:t>Subtopic</a:t>
            </a:r>
            <a:endParaRPr lang="en-US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" y="6591571"/>
            <a:ext cx="9144001" cy="27709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604686"/>
            <a:ext cx="8305800" cy="2614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none" baseline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Management Information System (MIS) 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</a:rPr>
              <a:t>– by Dr. Rahman Ali &amp; </a:t>
            </a:r>
            <a:r>
              <a:rPr lang="en-US" dirty="0" err="1" smtClean="0">
                <a:solidFill>
                  <a:prstClr val="white">
                    <a:lumMod val="85000"/>
                  </a:prstClr>
                </a:solidFill>
              </a:rPr>
              <a:t>Asmat</a:t>
            </a:r>
            <a:r>
              <a:rPr lang="en-US" dirty="0" smtClean="0">
                <a:solidFill>
                  <a:prstClr val="white">
                    <a:lumMod val="85000"/>
                  </a:prstClr>
                </a:solidFill>
              </a:rPr>
              <a:t> Ali</a:t>
            </a:r>
            <a:endParaRPr lang="en-US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96743"/>
            <a:ext cx="379709" cy="269388"/>
          </a:xfrm>
          <a:prstGeom prst="rect">
            <a:avLst/>
          </a:prstGeom>
          <a:gradFill flip="none" rotWithShape="1">
            <a:gsLst>
              <a:gs pos="0">
                <a:srgbClr val="026AD4">
                  <a:shade val="30000"/>
                  <a:satMod val="115000"/>
                </a:srgbClr>
              </a:gs>
              <a:gs pos="50000">
                <a:srgbClr val="026AD4">
                  <a:shade val="67500"/>
                  <a:satMod val="115000"/>
                </a:srgbClr>
              </a:gs>
              <a:gs pos="100000">
                <a:srgbClr val="026AD4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59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3600" b="1" kern="1200" spc="-50" baseline="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asmat76@gmail.com" TargetMode="External"/><Relationship Id="rId2" Type="http://schemas.openxmlformats.org/officeDocument/2006/relationships/hyperlink" Target="mailto:rahmanac1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159"/>
            <a:ext cx="9144000" cy="659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00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Information Systems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Management Information System (MIS) – by Dr. Rahman Ali &amp; Asmat Ali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Operations Support Systems (OSS)</a:t>
            </a:r>
          </a:p>
          <a:p>
            <a:pPr lvl="2"/>
            <a:r>
              <a:rPr lang="en-US" sz="2400" dirty="0"/>
              <a:t>S</a:t>
            </a:r>
            <a:r>
              <a:rPr lang="en-US" sz="2400" dirty="0" smtClean="0"/>
              <a:t>upport </a:t>
            </a:r>
            <a:r>
              <a:rPr lang="en-US" sz="2400" dirty="0"/>
              <a:t>businesses in their daily </a:t>
            </a:r>
            <a:r>
              <a:rPr lang="en-US" sz="2400" dirty="0" smtClean="0"/>
              <a:t>operations</a:t>
            </a:r>
          </a:p>
          <a:p>
            <a:r>
              <a:rPr lang="en-US" sz="2400" dirty="0"/>
              <a:t>Examples of OSS include:</a:t>
            </a:r>
          </a:p>
          <a:p>
            <a:pPr lvl="1"/>
            <a:r>
              <a:rPr lang="en-US" sz="2400" dirty="0"/>
              <a:t>Transaction processing systems – </a:t>
            </a:r>
            <a:endParaRPr lang="en-US" sz="2400" dirty="0" smtClean="0"/>
          </a:p>
          <a:p>
            <a:pPr lvl="3"/>
            <a:r>
              <a:rPr lang="en-US" sz="2000" dirty="0" smtClean="0"/>
              <a:t>used </a:t>
            </a:r>
            <a:r>
              <a:rPr lang="en-US" sz="2000" dirty="0"/>
              <a:t>for storing daily transaction data such as sale transaction etc.</a:t>
            </a:r>
          </a:p>
          <a:p>
            <a:pPr lvl="1"/>
            <a:r>
              <a:rPr lang="en-US" sz="2400" dirty="0"/>
              <a:t>Process Control Systems – </a:t>
            </a:r>
            <a:endParaRPr lang="en-US" sz="2400" dirty="0" smtClean="0"/>
          </a:p>
          <a:p>
            <a:pPr lvl="3"/>
            <a:r>
              <a:rPr lang="en-US" sz="2000" dirty="0" smtClean="0"/>
              <a:t>used </a:t>
            </a:r>
            <a:r>
              <a:rPr lang="en-US" sz="2000" dirty="0"/>
              <a:t>for monitoring physical processes</a:t>
            </a:r>
          </a:p>
          <a:p>
            <a:pPr lvl="1"/>
            <a:r>
              <a:rPr lang="en-US" sz="2400" dirty="0"/>
              <a:t>Enterprise Collaboration Systems – </a:t>
            </a:r>
            <a:endParaRPr lang="en-US" sz="2400" dirty="0" smtClean="0"/>
          </a:p>
          <a:p>
            <a:pPr lvl="3"/>
            <a:r>
              <a:rPr lang="en-US" sz="2000" dirty="0" smtClean="0"/>
              <a:t>used </a:t>
            </a:r>
            <a:r>
              <a:rPr lang="en-US" sz="2000" dirty="0"/>
              <a:t>for enabling communication among team members of the same organization to work together.</a:t>
            </a:r>
          </a:p>
          <a:p>
            <a:pPr lvl="3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94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Information Systems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Management Information System (MIS) – by Dr. Rahman Ali &amp; Asmat Ali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Management Support </a:t>
            </a:r>
            <a:r>
              <a:rPr lang="en-US" sz="2400" dirty="0"/>
              <a:t>Systems </a:t>
            </a:r>
            <a:r>
              <a:rPr lang="en-US" sz="2400" dirty="0" smtClean="0"/>
              <a:t>(MSS)</a:t>
            </a:r>
            <a:endParaRPr lang="en-US" sz="2400" dirty="0"/>
          </a:p>
          <a:p>
            <a:pPr lvl="2"/>
            <a:r>
              <a:rPr lang="en-US" sz="2400" dirty="0" smtClean="0"/>
              <a:t>Systems that </a:t>
            </a:r>
            <a:r>
              <a:rPr lang="en-US" sz="2400" dirty="0"/>
              <a:t>are supposed to be used by, or at least to support, managers to properly manage their business </a:t>
            </a:r>
            <a:r>
              <a:rPr lang="en-US" sz="2400" dirty="0" smtClean="0"/>
              <a:t>activities and take decisions.</a:t>
            </a:r>
          </a:p>
          <a:p>
            <a:r>
              <a:rPr lang="en-US" sz="2600" dirty="0" smtClean="0"/>
              <a:t>Examples </a:t>
            </a:r>
            <a:r>
              <a:rPr lang="en-US" sz="2600" dirty="0"/>
              <a:t>of </a:t>
            </a:r>
            <a:r>
              <a:rPr lang="en-US" sz="2600" dirty="0" smtClean="0"/>
              <a:t>MSS include</a:t>
            </a:r>
            <a:endParaRPr lang="en-US" sz="2600" dirty="0"/>
          </a:p>
          <a:p>
            <a:pPr lvl="1"/>
            <a:r>
              <a:rPr lang="en-US" sz="2400" dirty="0"/>
              <a:t>Management Information Systems </a:t>
            </a:r>
            <a:r>
              <a:rPr lang="en-US" sz="2400" dirty="0" smtClean="0"/>
              <a:t>– </a:t>
            </a:r>
          </a:p>
          <a:p>
            <a:pPr lvl="3"/>
            <a:r>
              <a:rPr lang="en-US" sz="2000" dirty="0" smtClean="0"/>
              <a:t>produce </a:t>
            </a:r>
            <a:r>
              <a:rPr lang="en-US" sz="2000" dirty="0"/>
              <a:t>scheduled reports based on data extracted and summarized from the organization’s databases</a:t>
            </a:r>
          </a:p>
          <a:p>
            <a:pPr lvl="1"/>
            <a:r>
              <a:rPr lang="en-US" sz="2400" dirty="0"/>
              <a:t>Decision Support Systems </a:t>
            </a:r>
            <a:r>
              <a:rPr lang="en-US" sz="2400" dirty="0" smtClean="0"/>
              <a:t>– </a:t>
            </a:r>
          </a:p>
          <a:p>
            <a:pPr lvl="3"/>
            <a:r>
              <a:rPr lang="en-US" sz="2000" dirty="0" smtClean="0"/>
              <a:t>used </a:t>
            </a:r>
            <a:r>
              <a:rPr lang="en-US" sz="2000" dirty="0"/>
              <a:t>by middle and higher management to compile information from a wide range of sources to support problem solving and decision making.</a:t>
            </a:r>
          </a:p>
          <a:p>
            <a:pPr lvl="1"/>
            <a:r>
              <a:rPr lang="en-US" sz="2400" dirty="0"/>
              <a:t>Executive Support Systems – </a:t>
            </a:r>
            <a:endParaRPr lang="en-US" sz="2400" dirty="0" smtClean="0"/>
          </a:p>
          <a:p>
            <a:pPr lvl="3"/>
            <a:r>
              <a:rPr lang="en-US" sz="2000" dirty="0" smtClean="0"/>
              <a:t>used </a:t>
            </a:r>
            <a:r>
              <a:rPr lang="en-US" sz="2000" dirty="0"/>
              <a:t>for reporting enterprise-wide data to top executives for strategic planning type decision making.</a:t>
            </a:r>
            <a:endParaRPr lang="en-US" dirty="0"/>
          </a:p>
          <a:p>
            <a:pPr lvl="3"/>
            <a:endParaRPr lang="en-US" sz="2000" dirty="0"/>
          </a:p>
          <a:p>
            <a:pPr lvl="3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054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Information Systems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Management Information System (MIS) – by Dr. Rahman Ali &amp; Asmat Ali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Expert System – </a:t>
            </a:r>
            <a:endParaRPr lang="en-US" dirty="0" smtClean="0"/>
          </a:p>
          <a:p>
            <a:pPr lvl="2"/>
            <a:r>
              <a:rPr lang="en-US" dirty="0"/>
              <a:t>S</a:t>
            </a:r>
            <a:r>
              <a:rPr lang="en-US" dirty="0" smtClean="0"/>
              <a:t>pecialized </a:t>
            </a:r>
            <a:r>
              <a:rPr lang="en-US" dirty="0"/>
              <a:t>computer program that mimic human expertise </a:t>
            </a:r>
            <a:endParaRPr lang="en-US" dirty="0" smtClean="0"/>
          </a:p>
          <a:p>
            <a:pPr lvl="2"/>
            <a:r>
              <a:rPr lang="en-US" dirty="0" smtClean="0"/>
              <a:t>Used in different </a:t>
            </a:r>
            <a:r>
              <a:rPr lang="en-US" dirty="0"/>
              <a:t>business areas for diverse types of problem solving and decision making.</a:t>
            </a:r>
          </a:p>
          <a:p>
            <a:pPr lvl="0"/>
            <a:r>
              <a:rPr lang="en-US" dirty="0"/>
              <a:t>Business Information Systems – </a:t>
            </a:r>
            <a:endParaRPr lang="en-US" dirty="0" smtClean="0"/>
          </a:p>
          <a:p>
            <a:pPr lvl="2"/>
            <a:r>
              <a:rPr lang="en-US" dirty="0" smtClean="0"/>
              <a:t>Used for human </a:t>
            </a:r>
            <a:r>
              <a:rPr lang="en-US" dirty="0"/>
              <a:t>resource </a:t>
            </a:r>
            <a:r>
              <a:rPr lang="en-US" dirty="0" smtClean="0"/>
              <a:t>system, inventory </a:t>
            </a:r>
            <a:r>
              <a:rPr lang="en-US" dirty="0"/>
              <a:t>and sale </a:t>
            </a:r>
            <a:r>
              <a:rPr lang="en-US" dirty="0" smtClean="0"/>
              <a:t>systems etc.</a:t>
            </a:r>
            <a:endParaRPr lang="en-US" dirty="0"/>
          </a:p>
          <a:p>
            <a:pPr lvl="0"/>
            <a:r>
              <a:rPr lang="en-US" dirty="0"/>
              <a:t>Group Decision Support Systems </a:t>
            </a:r>
            <a:r>
              <a:rPr lang="en-US" dirty="0" smtClean="0"/>
              <a:t>–</a:t>
            </a:r>
          </a:p>
          <a:p>
            <a:pPr lvl="2"/>
            <a:r>
              <a:rPr lang="en-US" dirty="0" smtClean="0"/>
              <a:t>An </a:t>
            </a:r>
            <a:r>
              <a:rPr lang="en-US" dirty="0"/>
              <a:t>interactive computer-based system that supports the process of finding solutions by a virtual group of decision makers. </a:t>
            </a:r>
            <a:endParaRPr lang="en-US" dirty="0" smtClean="0"/>
          </a:p>
          <a:p>
            <a:pPr lvl="2"/>
            <a:r>
              <a:rPr lang="en-US" dirty="0" smtClean="0"/>
              <a:t>Support brainstorming </a:t>
            </a:r>
            <a:r>
              <a:rPr lang="en-US" dirty="0"/>
              <a:t>before decision making.</a:t>
            </a:r>
          </a:p>
          <a:p>
            <a:pPr lvl="0"/>
            <a:r>
              <a:rPr lang="en-US" dirty="0"/>
              <a:t>Marketing Information Systems. </a:t>
            </a:r>
            <a:r>
              <a:rPr lang="en-US" dirty="0" smtClean="0"/>
              <a:t>–</a:t>
            </a:r>
          </a:p>
          <a:p>
            <a:pPr lvl="2"/>
            <a:r>
              <a:rPr lang="en-US" dirty="0" smtClean="0"/>
              <a:t>Support activities that helps businesses in marketing and advertisement etc.</a:t>
            </a:r>
            <a:endParaRPr lang="en-US" dirty="0"/>
          </a:p>
          <a:p>
            <a:pPr lvl="0"/>
            <a:r>
              <a:rPr lang="en-US" dirty="0"/>
              <a:t>Strategic Information Systems </a:t>
            </a:r>
            <a:r>
              <a:rPr lang="en-US" dirty="0" smtClean="0"/>
              <a:t>–</a:t>
            </a:r>
          </a:p>
          <a:p>
            <a:pPr lvl="2"/>
            <a:r>
              <a:rPr lang="en-US" dirty="0" smtClean="0"/>
              <a:t>Uses </a:t>
            </a:r>
            <a:r>
              <a:rPr lang="en-US" dirty="0"/>
              <a:t>IT </a:t>
            </a:r>
            <a:r>
              <a:rPr lang="en-US" dirty="0" smtClean="0"/>
              <a:t>to support </a:t>
            </a:r>
            <a:r>
              <a:rPr lang="en-US" dirty="0"/>
              <a:t>or shape the competitive position and strategies of an </a:t>
            </a:r>
            <a:r>
              <a:rPr lang="en-US" dirty="0" smtClean="0"/>
              <a:t>enterprise.</a:t>
            </a:r>
            <a:endParaRPr lang="en-US" dirty="0"/>
          </a:p>
          <a:p>
            <a:pPr lvl="0"/>
            <a:r>
              <a:rPr lang="en-US" dirty="0"/>
              <a:t>Knowledge-based System </a:t>
            </a:r>
            <a:r>
              <a:rPr lang="en-US" dirty="0" smtClean="0"/>
              <a:t>– </a:t>
            </a:r>
          </a:p>
          <a:p>
            <a:pPr lvl="2"/>
            <a:r>
              <a:rPr lang="en-US" dirty="0" smtClean="0"/>
              <a:t>Refers </a:t>
            </a:r>
            <a:r>
              <a:rPr lang="en-US" dirty="0"/>
              <a:t>to an IT-based system used for supporting capturing, creation, storage and dissemination of useful business information within the organization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1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Ali, R. &amp; Ali, A. (2018). Chapter </a:t>
            </a:r>
            <a:r>
              <a:rPr lang="en-US" dirty="0" smtClean="0"/>
              <a:t>1: Information System in Business. </a:t>
            </a:r>
            <a:r>
              <a:rPr lang="en-US" i="1" dirty="0" smtClean="0"/>
              <a:t>Management Information System </a:t>
            </a:r>
            <a:r>
              <a:rPr lang="en-US" i="1" dirty="0"/>
              <a:t>– 1</a:t>
            </a:r>
            <a:r>
              <a:rPr lang="en-US" i="1" baseline="30000" dirty="0"/>
              <a:t>st</a:t>
            </a:r>
            <a:r>
              <a:rPr lang="en-US" i="1" dirty="0"/>
              <a:t> Edition </a:t>
            </a:r>
            <a:r>
              <a:rPr lang="en-US" dirty="0"/>
              <a:t>(pp</a:t>
            </a:r>
            <a:r>
              <a:rPr lang="en-US"/>
              <a:t>. </a:t>
            </a:r>
            <a:r>
              <a:rPr lang="en-US" smtClean="0"/>
              <a:t>1-13)</a:t>
            </a:r>
            <a:r>
              <a:rPr lang="en-US" i="1" smtClean="0"/>
              <a:t>.</a:t>
            </a:r>
            <a:r>
              <a:rPr lang="en-US" smtClean="0"/>
              <a:t> </a:t>
            </a:r>
            <a:r>
              <a:rPr lang="en-US" dirty="0" err="1"/>
              <a:t>Mahla</a:t>
            </a:r>
            <a:r>
              <a:rPr lang="en-US" dirty="0"/>
              <a:t> </a:t>
            </a:r>
            <a:r>
              <a:rPr lang="en-US" dirty="0" err="1"/>
              <a:t>Jangi</a:t>
            </a:r>
            <a:r>
              <a:rPr lang="en-US" dirty="0"/>
              <a:t>, </a:t>
            </a:r>
            <a:r>
              <a:rPr lang="en-US" dirty="0" err="1"/>
              <a:t>Qissa</a:t>
            </a:r>
            <a:r>
              <a:rPr lang="en-US" dirty="0"/>
              <a:t> </a:t>
            </a:r>
            <a:r>
              <a:rPr lang="en-US" dirty="0" err="1"/>
              <a:t>Khawani</a:t>
            </a:r>
            <a:r>
              <a:rPr lang="en-US" dirty="0"/>
              <a:t>, Peshawar, Pakistan: Al-</a:t>
            </a:r>
            <a:r>
              <a:rPr lang="en-US" dirty="0" err="1"/>
              <a:t>ilum</a:t>
            </a:r>
            <a:r>
              <a:rPr lang="en-US" dirty="0"/>
              <a:t> Publications.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02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616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/>
              <a:t>Chapter </a:t>
            </a:r>
            <a:r>
              <a:rPr lang="en-US" sz="3200" u="sng" dirty="0" smtClean="0"/>
              <a:t>1: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200" dirty="0" smtClean="0"/>
              <a:t>Information System in Business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1878" y="1295400"/>
            <a:ext cx="5283522" cy="5334000"/>
          </a:xfrm>
        </p:spPr>
        <p:txBody>
          <a:bodyPr/>
          <a:lstStyle/>
          <a:p>
            <a:r>
              <a:rPr lang="en-US" dirty="0" smtClean="0"/>
              <a:t>Introduction to System</a:t>
            </a:r>
          </a:p>
          <a:p>
            <a:pPr lvl="6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System</a:t>
            </a:r>
          </a:p>
          <a:p>
            <a:pPr lvl="6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Cybernetic system</a:t>
            </a:r>
          </a:p>
          <a:p>
            <a:pPr lvl="6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Business as a system</a:t>
            </a:r>
          </a:p>
          <a:p>
            <a:r>
              <a:rPr lang="en-US" dirty="0" smtClean="0"/>
              <a:t>Fundamentals of Information System</a:t>
            </a:r>
          </a:p>
          <a:p>
            <a:pPr lvl="6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Information System (IS)</a:t>
            </a:r>
          </a:p>
          <a:p>
            <a:pPr lvl="6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Components of IS</a:t>
            </a:r>
          </a:p>
          <a:p>
            <a:pPr lvl="6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Activities of IS</a:t>
            </a:r>
          </a:p>
          <a:p>
            <a:pPr lvl="6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900" dirty="0"/>
              <a:t>Importance of IS</a:t>
            </a:r>
          </a:p>
          <a:p>
            <a:r>
              <a:rPr lang="en-US" dirty="0" smtClean="0"/>
              <a:t>Brief Overview of Information System</a:t>
            </a:r>
            <a:endParaRPr lang="en-US" dirty="0" smtClean="0"/>
          </a:p>
          <a:p>
            <a:pPr lvl="6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900" dirty="0" smtClean="0"/>
              <a:t>Operation Support System</a:t>
            </a:r>
          </a:p>
          <a:p>
            <a:pPr lvl="6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900" dirty="0" smtClean="0"/>
              <a:t>Management Support System</a:t>
            </a:r>
          </a:p>
          <a:p>
            <a:pPr lvl="6"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en-US" sz="1900" dirty="0" smtClean="0"/>
              <a:t>Others</a:t>
            </a:r>
            <a:endParaRPr lang="en-US" sz="1900" dirty="0" smtClean="0"/>
          </a:p>
          <a:p>
            <a:pPr lvl="6">
              <a:buClr>
                <a:srgbClr val="00B0F0"/>
              </a:buClr>
              <a:buFont typeface="Wingdings" panose="05000000000000000000" pitchFamily="2" charset="2"/>
              <a:buChar char="§"/>
            </a:pPr>
            <a:endParaRPr lang="en-US" sz="600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267200"/>
            <a:ext cx="2794708" cy="1524000"/>
          </a:xfrm>
        </p:spPr>
        <p:txBody>
          <a:bodyPr>
            <a:normAutofit/>
          </a:bodyPr>
          <a:lstStyle/>
          <a:p>
            <a:r>
              <a:rPr lang="en-US" dirty="0"/>
              <a:t>Dr. Rahman Ali, University of Peshawar. </a:t>
            </a:r>
            <a:r>
              <a:rPr lang="en-US" dirty="0" smtClean="0">
                <a:hlinkClick r:id="rId2"/>
              </a:rPr>
              <a:t>rahmanac1@gmail.com</a:t>
            </a:r>
            <a:r>
              <a:rPr lang="en-US" dirty="0" smtClean="0"/>
              <a:t>  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Mr. Asmat Ali, GHSS Mingora Swat.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hlinkClick r:id="rId3"/>
              </a:rPr>
              <a:t>aasmat76@gmail.com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75124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System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Management Information System (MIS) – by Dr. Rahman Ali &amp; Asmat Ali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is System</a:t>
            </a:r>
          </a:p>
          <a:p>
            <a:pPr lvl="1"/>
            <a:r>
              <a:rPr lang="en-US" sz="2400" dirty="0" smtClean="0"/>
              <a:t>Originated </a:t>
            </a:r>
            <a:r>
              <a:rPr lang="en-US" sz="2400" dirty="0"/>
              <a:t>from the Greek term </a:t>
            </a:r>
            <a:r>
              <a:rPr lang="en-US" sz="2400" dirty="0" err="1"/>
              <a:t>systēma</a:t>
            </a:r>
            <a:r>
              <a:rPr lang="en-US" sz="2400" dirty="0"/>
              <a:t>, which means to “place together.” </a:t>
            </a:r>
            <a:endParaRPr lang="en-US" sz="2400" dirty="0" smtClean="0"/>
          </a:p>
          <a:p>
            <a:pPr lvl="1"/>
            <a:r>
              <a:rPr lang="en-US" sz="2400" dirty="0" smtClean="0"/>
              <a:t>System </a:t>
            </a:r>
            <a:r>
              <a:rPr lang="en-US" sz="2400" dirty="0"/>
              <a:t>is a set of interrelated components with a clearly defined boundary working together to achieve a common set of objectives. </a:t>
            </a:r>
            <a:endParaRPr lang="en-US" sz="2400" dirty="0" smtClean="0"/>
          </a:p>
          <a:p>
            <a:pPr lvl="1"/>
            <a:r>
              <a:rPr lang="en-US" sz="2400" dirty="0" smtClean="0"/>
              <a:t>For </a:t>
            </a:r>
            <a:r>
              <a:rPr lang="en-US" sz="2400" dirty="0"/>
              <a:t>example, human digestive and respiratory systems etc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Cybernetic System</a:t>
            </a:r>
          </a:p>
          <a:p>
            <a:pPr lvl="1"/>
            <a:r>
              <a:rPr lang="en-US" sz="2400" dirty="0" smtClean="0"/>
              <a:t>A </a:t>
            </a:r>
            <a:r>
              <a:rPr lang="en-US" sz="2400" dirty="0"/>
              <a:t>self-monitoring, self-regulating system that adds feedback and control to itself to improve its performance.</a:t>
            </a:r>
          </a:p>
          <a:p>
            <a:pPr lvl="3"/>
            <a:r>
              <a:rPr lang="en-US" sz="2000" dirty="0"/>
              <a:t>Feedback is data about the performance of a system and</a:t>
            </a:r>
          </a:p>
          <a:p>
            <a:pPr lvl="3"/>
            <a:r>
              <a:rPr lang="en-US" sz="2000" dirty="0"/>
              <a:t>Control involves monitoring and evaluating feedback to determine whether a system is moving towards the achievement of its goal.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51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Business as a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Management Information System (MIS) – by Dr. Rahman Ali &amp; Asmat Ali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" y="865496"/>
            <a:ext cx="4038600" cy="5611504"/>
          </a:xfrm>
        </p:spPr>
        <p:txBody>
          <a:bodyPr/>
          <a:lstStyle/>
          <a:p>
            <a:r>
              <a:rPr lang="en-US" dirty="0" smtClean="0"/>
              <a:t>Business as a System</a:t>
            </a:r>
          </a:p>
          <a:p>
            <a:pPr lvl="1"/>
            <a:r>
              <a:rPr lang="en-US" dirty="0"/>
              <a:t>Each business can be viewed as a system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is a collection of interrelated components, such as supplier, customers, government agencies, financial institutions, labor unions, and competitors to achieve a common goal by applying system basic functions of input, processing and generating </a:t>
            </a:r>
            <a:r>
              <a:rPr lang="en-US" dirty="0" smtClean="0"/>
              <a:t>output.</a:t>
            </a:r>
          </a:p>
          <a:p>
            <a:pPr lvl="1"/>
            <a:r>
              <a:rPr lang="en-US" dirty="0" smtClean="0"/>
              <a:t>Has </a:t>
            </a:r>
            <a:r>
              <a:rPr lang="en-US" dirty="0"/>
              <a:t>the functionality of learning from its feedback and control mechanism, therefore we can say that business is not only a classical system but a cybernetic system.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342" y="1143000"/>
            <a:ext cx="4058958" cy="38410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970716" y="5092215"/>
            <a:ext cx="33223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b="1" dirty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Figure </a:t>
            </a:r>
            <a:r>
              <a:rPr lang="ar-SA" b="1" dirty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‎</a:t>
            </a:r>
            <a:r>
              <a:rPr lang="en-US" b="1" dirty="0">
                <a:solidFill>
                  <a:srgbClr val="5B9BD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1.1: Business as a system</a:t>
            </a:r>
            <a:endParaRPr lang="en-US" sz="1200" b="1" dirty="0">
              <a:solidFill>
                <a:srgbClr val="5B9BD5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68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System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Management Information System (MIS) – by Dr. Rahman Ali &amp; Asmat Ali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Information System</a:t>
            </a:r>
          </a:p>
          <a:p>
            <a:pPr lvl="2"/>
            <a:r>
              <a:rPr lang="en-US" sz="2800" dirty="0"/>
              <a:t>An organized combination of </a:t>
            </a:r>
            <a:endParaRPr lang="en-US" sz="2800" dirty="0" smtClean="0"/>
          </a:p>
          <a:p>
            <a:pPr lvl="4"/>
            <a:r>
              <a:rPr lang="en-US" sz="2400" dirty="0" smtClean="0"/>
              <a:t>hardware</a:t>
            </a:r>
            <a:r>
              <a:rPr lang="en-US" sz="2400" dirty="0"/>
              <a:t>, software, personnel, infrastructure, data resources, policies and procedures to facilitate planning, control, coordination, and decision making is called information system.</a:t>
            </a:r>
          </a:p>
          <a:p>
            <a:pPr lvl="2"/>
            <a:r>
              <a:rPr lang="en-US" sz="2800" dirty="0"/>
              <a:t>An information system </a:t>
            </a:r>
            <a:endParaRPr lang="en-US" sz="2800" dirty="0" smtClean="0"/>
          </a:p>
          <a:p>
            <a:pPr lvl="4"/>
            <a:r>
              <a:rPr lang="en-US" sz="2400" dirty="0" smtClean="0"/>
              <a:t>stores</a:t>
            </a:r>
            <a:r>
              <a:rPr lang="en-US" sz="2400" dirty="0"/>
              <a:t>, retrieves, transforms, and disseminates information in an organization.</a:t>
            </a:r>
          </a:p>
          <a:p>
            <a:pPr lvl="1"/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332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Components of 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Management Information System (MIS) – by Dr. Rahman Ali &amp; Asmat Ali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Hardware </a:t>
            </a:r>
            <a:r>
              <a:rPr lang="en-US" dirty="0" smtClean="0"/>
              <a:t>Resources</a:t>
            </a:r>
            <a:endParaRPr lang="en-US" dirty="0"/>
          </a:p>
          <a:p>
            <a:pPr lvl="0"/>
            <a:r>
              <a:rPr lang="en-US" dirty="0"/>
              <a:t>Software </a:t>
            </a:r>
            <a:r>
              <a:rPr lang="en-US" dirty="0" smtClean="0"/>
              <a:t>Resources</a:t>
            </a:r>
            <a:endParaRPr lang="en-US" dirty="0"/>
          </a:p>
          <a:p>
            <a:pPr lvl="0"/>
            <a:r>
              <a:rPr lang="en-US" dirty="0"/>
              <a:t>People </a:t>
            </a:r>
            <a:r>
              <a:rPr lang="en-US" dirty="0" smtClean="0"/>
              <a:t>Resources</a:t>
            </a:r>
          </a:p>
          <a:p>
            <a:pPr lvl="0"/>
            <a:r>
              <a:rPr lang="en-US" dirty="0" smtClean="0"/>
              <a:t>Infrastructure </a:t>
            </a:r>
            <a:r>
              <a:rPr lang="en-US" dirty="0"/>
              <a:t>and network </a:t>
            </a:r>
            <a:r>
              <a:rPr lang="en-US" dirty="0" smtClean="0"/>
              <a:t>Resources</a:t>
            </a:r>
            <a:endParaRPr lang="en-US" dirty="0"/>
          </a:p>
          <a:p>
            <a:pPr lvl="0"/>
            <a:r>
              <a:rPr lang="en-US" dirty="0"/>
              <a:t>Data </a:t>
            </a:r>
            <a:r>
              <a:rPr lang="en-US" dirty="0" smtClean="0"/>
              <a:t>Resources</a:t>
            </a:r>
          </a:p>
          <a:p>
            <a:pPr lvl="0"/>
            <a:r>
              <a:rPr lang="en-US" dirty="0" smtClean="0"/>
              <a:t>Other </a:t>
            </a:r>
            <a:r>
              <a:rPr lang="en-US" dirty="0"/>
              <a:t>components or resources may </a:t>
            </a:r>
            <a:r>
              <a:rPr lang="en-US" dirty="0" smtClean="0"/>
              <a:t>include</a:t>
            </a:r>
            <a:endParaRPr lang="en-US" dirty="0"/>
          </a:p>
          <a:p>
            <a:pPr lvl="1"/>
            <a:r>
              <a:rPr lang="en-US" dirty="0"/>
              <a:t>Policies and procedures: </a:t>
            </a:r>
            <a:endParaRPr lang="en-US" dirty="0" smtClean="0"/>
          </a:p>
          <a:p>
            <a:pPr lvl="3"/>
            <a:r>
              <a:rPr lang="en-US" dirty="0" smtClean="0"/>
              <a:t>the </a:t>
            </a:r>
            <a:r>
              <a:rPr lang="en-US" dirty="0"/>
              <a:t>business rules and regulations applied or implemented in the information systems are called policies and procedures.</a:t>
            </a:r>
          </a:p>
          <a:p>
            <a:pPr lvl="1"/>
            <a:r>
              <a:rPr lang="en-US" dirty="0"/>
              <a:t>Information Resources: </a:t>
            </a:r>
            <a:endParaRPr lang="en-US" dirty="0" smtClean="0"/>
          </a:p>
          <a:p>
            <a:pPr lvl="3"/>
            <a:r>
              <a:rPr lang="en-US" dirty="0" smtClean="0"/>
              <a:t>management </a:t>
            </a:r>
            <a:r>
              <a:rPr lang="en-US" dirty="0"/>
              <a:t>reports and business documents using text and graphics displays, audio responses, and paper forms are the information resources.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457200"/>
            <a:ext cx="3878316" cy="369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51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Information System Activities or </a:t>
            </a: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Management Information System (MIS) – by Dr. Rahman Ali &amp; Asmat Ali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Input: </a:t>
            </a:r>
            <a:endParaRPr lang="en-US" dirty="0" smtClean="0"/>
          </a:p>
          <a:p>
            <a:pPr lvl="3"/>
            <a:r>
              <a:rPr lang="en-US" dirty="0" smtClean="0"/>
              <a:t>involves </a:t>
            </a:r>
            <a:r>
              <a:rPr lang="en-US" dirty="0"/>
              <a:t>capturing and assembling elements that enter the system to be processed</a:t>
            </a:r>
          </a:p>
          <a:p>
            <a:pPr lvl="0"/>
            <a:r>
              <a:rPr lang="en-US" dirty="0"/>
              <a:t>Processing: </a:t>
            </a:r>
            <a:endParaRPr lang="en-US" dirty="0" smtClean="0"/>
          </a:p>
          <a:p>
            <a:pPr lvl="3"/>
            <a:r>
              <a:rPr lang="en-US" dirty="0" smtClean="0"/>
              <a:t>involves </a:t>
            </a:r>
            <a:r>
              <a:rPr lang="en-US" dirty="0"/>
              <a:t>transformation process that convert input into output. It includes messages, reports, forms, graphic images etc.</a:t>
            </a:r>
          </a:p>
          <a:p>
            <a:pPr lvl="0"/>
            <a:r>
              <a:rPr lang="en-US" dirty="0"/>
              <a:t>Output: </a:t>
            </a:r>
            <a:endParaRPr lang="en-US" dirty="0" smtClean="0"/>
          </a:p>
          <a:p>
            <a:pPr lvl="3"/>
            <a:r>
              <a:rPr lang="en-US" dirty="0" smtClean="0"/>
              <a:t>involves </a:t>
            </a:r>
            <a:r>
              <a:rPr lang="en-US" dirty="0"/>
              <a:t>transferring elements that have been produced by the transformation process to their ultimate destination</a:t>
            </a:r>
          </a:p>
          <a:p>
            <a:pPr lvl="0"/>
            <a:r>
              <a:rPr lang="en-US" dirty="0"/>
              <a:t>Storage of data resources: </a:t>
            </a:r>
            <a:endParaRPr lang="en-US" dirty="0" smtClean="0"/>
          </a:p>
          <a:p>
            <a:pPr lvl="3"/>
            <a:r>
              <a:rPr lang="en-US" dirty="0" smtClean="0"/>
              <a:t>it </a:t>
            </a:r>
            <a:r>
              <a:rPr lang="en-US" dirty="0"/>
              <a:t>includes data elements and databases.</a:t>
            </a:r>
          </a:p>
          <a:p>
            <a:pPr lvl="0"/>
            <a:r>
              <a:rPr lang="en-US" dirty="0"/>
              <a:t>Control of system performance: </a:t>
            </a:r>
            <a:endParaRPr lang="en-US" dirty="0" smtClean="0"/>
          </a:p>
          <a:p>
            <a:pPr lvl="3"/>
            <a:r>
              <a:rPr lang="en-US" dirty="0" smtClean="0"/>
              <a:t>it </a:t>
            </a:r>
            <a:r>
              <a:rPr lang="en-US" dirty="0"/>
              <a:t>includes monitoring and evaluating feedback.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5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Importance of Information System in </a:t>
            </a:r>
            <a:r>
              <a:rPr lang="en-US" dirty="0" smtClean="0"/>
              <a:t>Business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Management Information System (MIS) – by Dr. Rahman Ali &amp; Asmat Ali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1704933" y="1199437"/>
            <a:ext cx="5734133" cy="489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257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Brief </a:t>
            </a:r>
            <a:r>
              <a:rPr lang="en-US" dirty="0" smtClean="0"/>
              <a:t>Overview/Types </a:t>
            </a:r>
            <a:r>
              <a:rPr lang="en-US" dirty="0"/>
              <a:t>of Information </a:t>
            </a:r>
            <a:r>
              <a:rPr lang="en-US" dirty="0" smtClean="0"/>
              <a:t>Systems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Management Information System (MIS) – by Dr. Rahman Ali &amp; Asmat Ali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Content Placeholder 5" descr="obr43559_010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99" y="990079"/>
            <a:ext cx="9161999" cy="536202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Rectangle 6"/>
          <p:cNvSpPr/>
          <p:nvPr/>
        </p:nvSpPr>
        <p:spPr>
          <a:xfrm>
            <a:off x="4380854" y="61766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b="1" dirty="0" smtClean="0"/>
              <a:t>For Detail: See Chapter 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1217444"/>
      </p:ext>
    </p:extLst>
  </p:cSld>
  <p:clrMapOvr>
    <a:masterClrMapping/>
  </p:clrMapOvr>
</p:sld>
</file>

<file path=ppt/theme/theme1.xml><?xml version="1.0" encoding="utf-8"?>
<a:theme xmlns:a="http://schemas.openxmlformats.org/drawingml/2006/main" name="asdf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sdf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5339</TotalTime>
  <Words>989</Words>
  <Application>Microsoft Office PowerPoint</Application>
  <PresentationFormat>On-screen Show (4:3)</PresentationFormat>
  <Paragraphs>120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 Unicode MS</vt:lpstr>
      <vt:lpstr>Agency FB</vt:lpstr>
      <vt:lpstr>Andalus</vt:lpstr>
      <vt:lpstr>Arial</vt:lpstr>
      <vt:lpstr>Calibri</vt:lpstr>
      <vt:lpstr>Calibri Light</vt:lpstr>
      <vt:lpstr>Times New Roman</vt:lpstr>
      <vt:lpstr>Wingdings</vt:lpstr>
      <vt:lpstr>asdf</vt:lpstr>
      <vt:lpstr>Custom Design</vt:lpstr>
      <vt:lpstr>1_asdf</vt:lpstr>
      <vt:lpstr>PowerPoint Presentation</vt:lpstr>
      <vt:lpstr>Chapter 1:  Information System in Business</vt:lpstr>
      <vt:lpstr>Introduction to System</vt:lpstr>
      <vt:lpstr>Business as a System</vt:lpstr>
      <vt:lpstr>Information System</vt:lpstr>
      <vt:lpstr>Components of IS</vt:lpstr>
      <vt:lpstr>Information System Activities or functions</vt:lpstr>
      <vt:lpstr>Importance of Information System in Business</vt:lpstr>
      <vt:lpstr>Brief Overview/Types of Information Systems</vt:lpstr>
      <vt:lpstr>Types of Information Systems</vt:lpstr>
      <vt:lpstr>Types of Information Systems</vt:lpstr>
      <vt:lpstr>Other Information Systems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Asmat Ali</dc:creator>
  <cp:lastModifiedBy>Windows User</cp:lastModifiedBy>
  <cp:revision>194</cp:revision>
  <dcterms:created xsi:type="dcterms:W3CDTF">2006-08-16T00:00:00Z</dcterms:created>
  <dcterms:modified xsi:type="dcterms:W3CDTF">2019-02-28T12:16:56Z</dcterms:modified>
</cp:coreProperties>
</file>